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ebo" pitchFamily="2" charset="-79"/>
      <p:regular r:id="rId17"/>
    </p:embeddedFont>
    <p:embeddedFont>
      <p:font typeface="Heebo Bold" charset="-79"/>
      <p:regular r:id="rId18"/>
    </p:embeddedFont>
    <p:embeddedFont>
      <p:font typeface="Montserrat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78" y="3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ontact-us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6.jpe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005738" y="2260462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883689" y="428163"/>
            <a:ext cx="7315200" cy="2256312"/>
          </a:xfrm>
          <a:custGeom>
            <a:avLst/>
            <a:gdLst/>
            <a:ahLst/>
            <a:cxnLst/>
            <a:rect l="l" t="t" r="r" b="b"/>
            <a:pathLst>
              <a:path w="7315200" h="2256312">
                <a:moveTo>
                  <a:pt x="0" y="0"/>
                </a:moveTo>
                <a:lnTo>
                  <a:pt x="7315200" y="0"/>
                </a:lnTo>
                <a:lnTo>
                  <a:pt x="7315200" y="2256312"/>
                </a:lnTo>
                <a:lnTo>
                  <a:pt x="0" y="225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75323" y="248570"/>
            <a:ext cx="12237325" cy="9789860"/>
          </a:xfrm>
          <a:custGeom>
            <a:avLst/>
            <a:gdLst/>
            <a:ahLst/>
            <a:cxnLst/>
            <a:rect l="l" t="t" r="r" b="b"/>
            <a:pathLst>
              <a:path w="12237325" h="9789860">
                <a:moveTo>
                  <a:pt x="0" y="0"/>
                </a:moveTo>
                <a:lnTo>
                  <a:pt x="12237325" y="0"/>
                </a:lnTo>
                <a:lnTo>
                  <a:pt x="12237325" y="9789860"/>
                </a:lnTo>
                <a:lnTo>
                  <a:pt x="0" y="978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2518276" y="-3429464"/>
            <a:ext cx="11662276" cy="11658483"/>
          </a:xfrm>
          <a:custGeom>
            <a:avLst/>
            <a:gdLst/>
            <a:ahLst/>
            <a:cxnLst/>
            <a:rect l="l" t="t" r="r" b="b"/>
            <a:pathLst>
              <a:path w="11662276" h="11658483">
                <a:moveTo>
                  <a:pt x="0" y="0"/>
                </a:moveTo>
                <a:lnTo>
                  <a:pt x="11662276" y="0"/>
                </a:lnTo>
                <a:lnTo>
                  <a:pt x="11662276" y="11658484"/>
                </a:lnTo>
                <a:lnTo>
                  <a:pt x="0" y="11658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01940" y="8163956"/>
            <a:ext cx="775429" cy="1020301"/>
          </a:xfrm>
          <a:custGeom>
            <a:avLst/>
            <a:gdLst/>
            <a:ahLst/>
            <a:cxnLst/>
            <a:rect l="l" t="t" r="r" b="b"/>
            <a:pathLst>
              <a:path w="775429" h="1020301">
                <a:moveTo>
                  <a:pt x="0" y="0"/>
                </a:moveTo>
                <a:lnTo>
                  <a:pt x="775428" y="0"/>
                </a:lnTo>
                <a:lnTo>
                  <a:pt x="775428" y="1020301"/>
                </a:lnTo>
                <a:lnTo>
                  <a:pt x="0" y="1020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362457" y="8023238"/>
            <a:ext cx="4619700" cy="123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3558">
                <a:solidFill>
                  <a:srgbClr val="000000"/>
                </a:solidFill>
                <a:latin typeface="Montserrat"/>
              </a:rPr>
              <a:t>DEVANSH VERMA </a:t>
            </a:r>
          </a:p>
          <a:p>
            <a:pPr algn="ctr">
              <a:lnSpc>
                <a:spcPts val="4982"/>
              </a:lnSpc>
            </a:pPr>
            <a:r>
              <a:rPr lang="en-US" sz="3558">
                <a:solidFill>
                  <a:srgbClr val="000000"/>
                </a:solidFill>
                <a:latin typeface="Montserrat"/>
              </a:rPr>
              <a:t>2023 Batch 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69482" y="5846727"/>
            <a:ext cx="6124507" cy="271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Montserrat"/>
              </a:rPr>
              <a:t>Additional Resources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08804" y="3648472"/>
            <a:ext cx="9750496" cy="56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952" u="sng" spc="73">
                <a:solidFill>
                  <a:srgbClr val="FFFFFF"/>
                </a:solidFill>
                <a:latin typeface="Heebo"/>
                <a:hlinkClick r:id="rId3" tooltip="https://www.mckinsey.com/contact-us"/>
              </a:rPr>
              <a:t>Company website </a:t>
            </a:r>
          </a:p>
          <a:p>
            <a:pPr algn="ctr">
              <a:lnSpc>
                <a:spcPts val="3159"/>
              </a:lnSpc>
            </a:pPr>
            <a:r>
              <a:rPr lang="en-US" sz="2952" spc="73">
                <a:solidFill>
                  <a:srgbClr val="FFFFFF"/>
                </a:solidFill>
                <a:latin typeface="Heebo"/>
                <a:hlinkClick r:id="rId3" tooltip="https://www.mckinsey.com/contact-us"/>
              </a:rPr>
              <a:t>https://www.mckinsey.com/in/overview</a:t>
            </a: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  <a:hlinkClick r:id="rId3" tooltip="https://www.mckinsey.com/contact-us"/>
            </a:endParaRPr>
          </a:p>
          <a:p>
            <a:pPr algn="ctr">
              <a:lnSpc>
                <a:spcPts val="3159"/>
              </a:lnSpc>
            </a:pPr>
            <a:r>
              <a:rPr lang="en-US" sz="2952" u="sng" spc="73">
                <a:solidFill>
                  <a:srgbClr val="FFFFFF"/>
                </a:solidFill>
                <a:latin typeface="Heebo"/>
                <a:hlinkClick r:id="rId3" tooltip="https://www.mckinsey.com/contact-us"/>
              </a:rPr>
              <a:t>Explore Career</a:t>
            </a:r>
          </a:p>
          <a:p>
            <a:pPr algn="ctr">
              <a:lnSpc>
                <a:spcPts val="3159"/>
              </a:lnSpc>
            </a:pPr>
            <a:r>
              <a:rPr lang="en-US" sz="2952" spc="73">
                <a:solidFill>
                  <a:srgbClr val="FFFFFF"/>
                </a:solidFill>
                <a:latin typeface="Heebo"/>
                <a:hlinkClick r:id="rId3" tooltip="https://www.mckinsey.com/contact-us"/>
              </a:rPr>
              <a:t>https://www.mckinsey.com/careers/students</a:t>
            </a: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  <a:hlinkClick r:id="rId3" tooltip="https://www.mckinsey.com/contact-us"/>
            </a:endParaRPr>
          </a:p>
          <a:p>
            <a:pPr algn="ctr">
              <a:lnSpc>
                <a:spcPts val="3159"/>
              </a:lnSpc>
            </a:pPr>
            <a:r>
              <a:rPr lang="en-US" sz="2952" u="sng" spc="73">
                <a:solidFill>
                  <a:srgbClr val="FFFFFF"/>
                </a:solidFill>
                <a:latin typeface="Heebo"/>
              </a:rPr>
              <a:t>Contact us</a:t>
            </a:r>
          </a:p>
          <a:p>
            <a:pPr algn="ctr">
              <a:lnSpc>
                <a:spcPts val="3159"/>
              </a:lnSpc>
            </a:pPr>
            <a:r>
              <a:rPr lang="en-US" sz="2952" spc="73">
                <a:solidFill>
                  <a:srgbClr val="FFFFFF"/>
                </a:solidFill>
                <a:latin typeface="Heebo"/>
              </a:rPr>
              <a:t>https://www.mckinsey.com/contact-us</a:t>
            </a: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159"/>
              </a:lnSpc>
            </a:pPr>
            <a:r>
              <a:rPr lang="en-US" sz="2952" u="sng" spc="73">
                <a:solidFill>
                  <a:srgbClr val="FFFFFF"/>
                </a:solidFill>
                <a:latin typeface="Heebo"/>
              </a:rPr>
              <a:t>My Mail ID</a:t>
            </a:r>
          </a:p>
          <a:p>
            <a:pPr algn="ctr">
              <a:lnSpc>
                <a:spcPts val="3159"/>
              </a:lnSpc>
            </a:pPr>
            <a:r>
              <a:rPr lang="en-US" sz="2952" spc="73">
                <a:solidFill>
                  <a:srgbClr val="FFFFFF"/>
                </a:solidFill>
                <a:latin typeface="Heebo"/>
              </a:rPr>
              <a:t>devanshverma711@gmail.com</a:t>
            </a: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159"/>
              </a:lnSpc>
            </a:pPr>
            <a:endParaRPr lang="en-US" sz="2952" spc="73">
              <a:solidFill>
                <a:srgbClr val="FFFFFF"/>
              </a:solidFill>
              <a:latin typeface="Heeb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3802">
            <a:off x="8909434" y="7820116"/>
            <a:ext cx="8685117" cy="8250862"/>
          </a:xfrm>
          <a:custGeom>
            <a:avLst/>
            <a:gdLst/>
            <a:ahLst/>
            <a:cxnLst/>
            <a:rect l="l" t="t" r="r" b="b"/>
            <a:pathLst>
              <a:path w="8685117" h="8250862">
                <a:moveTo>
                  <a:pt x="0" y="0"/>
                </a:moveTo>
                <a:lnTo>
                  <a:pt x="8685117" y="0"/>
                </a:lnTo>
                <a:lnTo>
                  <a:pt x="8685117" y="8250862"/>
                </a:lnTo>
                <a:lnTo>
                  <a:pt x="0" y="825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065332" y="755777"/>
            <a:ext cx="15120312" cy="135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FFFFFF"/>
                </a:solidFill>
                <a:latin typeface="Montserrat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19791" y="2757009"/>
            <a:ext cx="9459431" cy="565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0"/>
              </a:lnSpc>
            </a:pPr>
            <a:endParaRPr/>
          </a:p>
          <a:p>
            <a:pPr marL="566997" lvl="1" indent="-283498">
              <a:lnSpc>
                <a:spcPts val="2810"/>
              </a:lnSpc>
              <a:buFont typeface="Arial"/>
              <a:buChar char="•"/>
            </a:pPr>
            <a:r>
              <a:rPr lang="en-US" sz="2626" spc="65">
                <a:solidFill>
                  <a:srgbClr val="FFFFFF"/>
                </a:solidFill>
                <a:latin typeface="Heebo"/>
              </a:rPr>
              <a:t>Your attention and curiosity are deeply appreciated.</a:t>
            </a:r>
          </a:p>
          <a:p>
            <a:pPr>
              <a:lnSpc>
                <a:spcPts val="2810"/>
              </a:lnSpc>
            </a:pPr>
            <a:endParaRPr lang="en-US" sz="2626" spc="65">
              <a:solidFill>
                <a:srgbClr val="FFFFFF"/>
              </a:solidFill>
              <a:latin typeface="Heebo"/>
            </a:endParaRPr>
          </a:p>
          <a:p>
            <a:pPr marL="566997" lvl="1" indent="-283498">
              <a:lnSpc>
                <a:spcPts val="2810"/>
              </a:lnSpc>
              <a:buFont typeface="Arial"/>
              <a:buChar char="•"/>
            </a:pPr>
            <a:r>
              <a:rPr lang="en-US" sz="2626" spc="65">
                <a:solidFill>
                  <a:srgbClr val="FFFFFF"/>
                </a:solidFill>
                <a:latin typeface="Heebo"/>
              </a:rPr>
              <a:t>I hope you found our exploration insightful and inspiring.</a:t>
            </a:r>
          </a:p>
          <a:p>
            <a:pPr>
              <a:lnSpc>
                <a:spcPts val="2810"/>
              </a:lnSpc>
            </a:pPr>
            <a:endParaRPr lang="en-US" sz="2626" spc="65">
              <a:solidFill>
                <a:srgbClr val="FFFFFF"/>
              </a:solidFill>
              <a:latin typeface="Heebo"/>
            </a:endParaRPr>
          </a:p>
          <a:p>
            <a:pPr marL="566997" lvl="1" indent="-283498">
              <a:lnSpc>
                <a:spcPts val="2810"/>
              </a:lnSpc>
              <a:buFont typeface="Arial"/>
              <a:buChar char="•"/>
            </a:pPr>
            <a:r>
              <a:rPr lang="en-US" sz="2626" spc="65">
                <a:solidFill>
                  <a:srgbClr val="FFFFFF"/>
                </a:solidFill>
                <a:latin typeface="Heebo"/>
              </a:rPr>
              <a:t>Should you choose to pursue a career with McKinsey, I look forward to the possibility of welcoming you as an Associate Consultant.</a:t>
            </a:r>
          </a:p>
          <a:p>
            <a:pPr>
              <a:lnSpc>
                <a:spcPts val="2810"/>
              </a:lnSpc>
            </a:pPr>
            <a:endParaRPr lang="en-US" sz="2626" spc="65">
              <a:solidFill>
                <a:srgbClr val="FFFFFF"/>
              </a:solidFill>
              <a:latin typeface="Heebo"/>
            </a:endParaRPr>
          </a:p>
          <a:p>
            <a:pPr marL="566997" lvl="1" indent="-283498">
              <a:lnSpc>
                <a:spcPts val="2810"/>
              </a:lnSpc>
              <a:buFont typeface="Arial"/>
              <a:buChar char="•"/>
            </a:pPr>
            <a:r>
              <a:rPr lang="en-US" sz="2626" spc="65">
                <a:solidFill>
                  <a:srgbClr val="FFFFFF"/>
                </a:solidFill>
                <a:latin typeface="Heebo"/>
              </a:rPr>
              <a:t>Together, we can unlock a world of possibilities and impact.</a:t>
            </a:r>
          </a:p>
          <a:p>
            <a:pPr>
              <a:lnSpc>
                <a:spcPts val="2810"/>
              </a:lnSpc>
            </a:pPr>
            <a:endParaRPr lang="en-US" sz="2626" spc="65">
              <a:solidFill>
                <a:srgbClr val="FFFFFF"/>
              </a:solidFill>
              <a:latin typeface="Heebo"/>
            </a:endParaRPr>
          </a:p>
          <a:p>
            <a:pPr marL="566997" lvl="1" indent="-283498">
              <a:lnSpc>
                <a:spcPts val="2810"/>
              </a:lnSpc>
              <a:buFont typeface="Arial"/>
              <a:buChar char="•"/>
            </a:pPr>
            <a:r>
              <a:rPr lang="en-US" sz="2626" spc="65">
                <a:solidFill>
                  <a:srgbClr val="FFFFFF"/>
                </a:solidFill>
                <a:latin typeface="Heebo"/>
              </a:rPr>
              <a:t>Thank you, and I hope you're as excited as I am about the prospect of joining McKinsey as an Associate Consultant.</a:t>
            </a:r>
          </a:p>
          <a:p>
            <a:pPr>
              <a:lnSpc>
                <a:spcPts val="2810"/>
              </a:lnSpc>
            </a:pPr>
            <a:endParaRPr lang="en-US" sz="2626" spc="65">
              <a:solidFill>
                <a:srgbClr val="FFFFFF"/>
              </a:solidFill>
              <a:latin typeface="Heeb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8377" y="1379873"/>
            <a:ext cx="8481414" cy="7527255"/>
          </a:xfrm>
          <a:custGeom>
            <a:avLst/>
            <a:gdLst/>
            <a:ahLst/>
            <a:cxnLst/>
            <a:rect l="l" t="t" r="r" b="b"/>
            <a:pathLst>
              <a:path w="8481414" h="7527255">
                <a:moveTo>
                  <a:pt x="0" y="0"/>
                </a:moveTo>
                <a:lnTo>
                  <a:pt x="8481414" y="0"/>
                </a:lnTo>
                <a:lnTo>
                  <a:pt x="8481414" y="7527254"/>
                </a:lnTo>
                <a:lnTo>
                  <a:pt x="0" y="7527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ysDot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124" y="849507"/>
            <a:ext cx="14489297" cy="214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Montserrat"/>
              </a:rPr>
              <a:t>From Our Campus to McKinsey - Your Inspiring Journey Begins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0124" y="4310710"/>
            <a:ext cx="13862964" cy="449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64" lvl="1" indent="-253682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Heebo"/>
              </a:rPr>
              <a:t>Hey there, fellow Bhartians students! It's an incredible feeling to stand before you today as a familiar face.</a:t>
            </a:r>
          </a:p>
          <a:p>
            <a:pPr>
              <a:lnSpc>
                <a:spcPts val="3289"/>
              </a:lnSpc>
            </a:pPr>
            <a:endParaRPr lang="en-US" sz="2349">
              <a:solidFill>
                <a:srgbClr val="FFFFFF"/>
              </a:solidFill>
              <a:latin typeface="Heebo"/>
            </a:endParaRPr>
          </a:p>
          <a:p>
            <a:pPr marL="507364" lvl="1" indent="-253682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Heebo"/>
              </a:rPr>
              <a:t>Just like many of you, I walked these same halls not too long ago, full of aspirations and dreams.</a:t>
            </a:r>
          </a:p>
          <a:p>
            <a:pPr>
              <a:lnSpc>
                <a:spcPts val="3289"/>
              </a:lnSpc>
            </a:pPr>
            <a:endParaRPr lang="en-US" sz="2349">
              <a:solidFill>
                <a:srgbClr val="FFFFFF"/>
              </a:solidFill>
              <a:latin typeface="Heebo"/>
            </a:endParaRPr>
          </a:p>
          <a:p>
            <a:pPr marL="507364" lvl="1" indent="-253682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Heebo"/>
              </a:rPr>
              <a:t> I'm here to share a bit of my journey, to inspire you, and to show you that the path from student to success isn't as distant as it may seem.</a:t>
            </a:r>
          </a:p>
          <a:p>
            <a:pPr>
              <a:lnSpc>
                <a:spcPts val="3289"/>
              </a:lnSpc>
            </a:pPr>
            <a:endParaRPr lang="en-US" sz="2349">
              <a:solidFill>
                <a:srgbClr val="FFFFFF"/>
              </a:solidFill>
              <a:latin typeface="Heebo"/>
            </a:endParaRPr>
          </a:p>
          <a:p>
            <a:pPr marL="507364" lvl="1" indent="-253682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FFFFFF"/>
                </a:solidFill>
                <a:latin typeface="Heebo"/>
              </a:rPr>
              <a:t>I'm proud to represent McKinsey &amp; Company as an Associate, working on impactful projects and collaborating with some of the sharpest minds in the industry.</a:t>
            </a:r>
          </a:p>
          <a:p>
            <a:pPr>
              <a:lnSpc>
                <a:spcPts val="3289"/>
              </a:lnSpc>
            </a:pPr>
            <a:endParaRPr lang="en-US" sz="2349">
              <a:solidFill>
                <a:srgbClr val="FFFFFF"/>
              </a:solidFill>
              <a:latin typeface="Heeb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358015" y="2557736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" b="-1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81424" y="296574"/>
            <a:ext cx="16974520" cy="27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</a:rPr>
              <a:t>About McKinsey &amp; Company</a:t>
            </a:r>
          </a:p>
          <a:p>
            <a:pPr>
              <a:lnSpc>
                <a:spcPts val="10800"/>
              </a:lnSpc>
            </a:pPr>
            <a:endParaRPr lang="en-US" sz="9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6111" y="1832341"/>
            <a:ext cx="5490835" cy="5490835"/>
          </a:xfrm>
          <a:custGeom>
            <a:avLst/>
            <a:gdLst/>
            <a:ahLst/>
            <a:cxnLst/>
            <a:rect l="l" t="t" r="r" b="b"/>
            <a:pathLst>
              <a:path w="5490835" h="5490835">
                <a:moveTo>
                  <a:pt x="0" y="0"/>
                </a:moveTo>
                <a:lnTo>
                  <a:pt x="5490835" y="0"/>
                </a:lnTo>
                <a:lnTo>
                  <a:pt x="5490835" y="5490835"/>
                </a:lnTo>
                <a:lnTo>
                  <a:pt x="0" y="549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381393" y="4262316"/>
            <a:ext cx="5490835" cy="5490835"/>
          </a:xfrm>
          <a:custGeom>
            <a:avLst/>
            <a:gdLst/>
            <a:ahLst/>
            <a:cxnLst/>
            <a:rect l="l" t="t" r="r" b="b"/>
            <a:pathLst>
              <a:path w="5490835" h="5490835">
                <a:moveTo>
                  <a:pt x="0" y="0"/>
                </a:moveTo>
                <a:lnTo>
                  <a:pt x="5490835" y="0"/>
                </a:lnTo>
                <a:lnTo>
                  <a:pt x="5490835" y="5490835"/>
                </a:lnTo>
                <a:lnTo>
                  <a:pt x="0" y="549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726674" y="1832341"/>
            <a:ext cx="5490835" cy="5490835"/>
          </a:xfrm>
          <a:custGeom>
            <a:avLst/>
            <a:gdLst/>
            <a:ahLst/>
            <a:cxnLst/>
            <a:rect l="l" t="t" r="r" b="b"/>
            <a:pathLst>
              <a:path w="5490835" h="5490835">
                <a:moveTo>
                  <a:pt x="0" y="0"/>
                </a:moveTo>
                <a:lnTo>
                  <a:pt x="5490835" y="0"/>
                </a:lnTo>
                <a:lnTo>
                  <a:pt x="5490835" y="5490835"/>
                </a:lnTo>
                <a:lnTo>
                  <a:pt x="0" y="549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24749" y="2057355"/>
            <a:ext cx="4913559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Montserrat"/>
              </a:rPr>
              <a:t>Our Story</a:t>
            </a:r>
          </a:p>
          <a:p>
            <a:pPr algn="ctr">
              <a:lnSpc>
                <a:spcPts val="5319"/>
              </a:lnSpc>
            </a:pPr>
            <a:endParaRPr lang="en-US" sz="37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4749" y="3107371"/>
            <a:ext cx="4913559" cy="490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Founded in 1926, McKinsey &amp; Company is a leading global management consulting firm.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The firm quickly expanded globally, becoming a leading management consulting firm with offices in over 120 cities and a diverse team of professionals.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70031" y="4334931"/>
            <a:ext cx="4913559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Montserrat"/>
              </a:rPr>
              <a:t>Our Culture</a:t>
            </a:r>
          </a:p>
          <a:p>
            <a:pPr algn="ctr">
              <a:lnSpc>
                <a:spcPts val="5319"/>
              </a:lnSpc>
            </a:pPr>
            <a:endParaRPr lang="en-US" sz="37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53998" y="5446792"/>
            <a:ext cx="5318230" cy="40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We believe that sharing diverse ideas and perspectives leads to better outcomes for our clients.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McKinsey is known for fostering a culture of collaboration and teamwork, where consultants from diverse backgrounds work together to tackle complex issues.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53417" y="2057355"/>
            <a:ext cx="4913559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Montserrat"/>
              </a:rPr>
              <a:t>Our Reputation</a:t>
            </a:r>
          </a:p>
          <a:p>
            <a:pPr algn="ctr">
              <a:lnSpc>
                <a:spcPts val="5319"/>
              </a:lnSpc>
            </a:pPr>
            <a:endParaRPr lang="en-US" sz="37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15228" y="2991987"/>
            <a:ext cx="5202282" cy="490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Our reputation for professional excellence attracts the best talent, the most challenging projects, and the most exciting opportunities from around the world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r>
              <a:rPr lang="en-US" sz="2332">
                <a:solidFill>
                  <a:srgbClr val="FFFFFF"/>
                </a:solidFill>
                <a:latin typeface="Heebo"/>
              </a:rPr>
              <a:t>Its consulting services cover various industries, making it a preferred choice for a wide range of clients..</a:t>
            </a: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  <a:p>
            <a:pPr algn="ctr">
              <a:lnSpc>
                <a:spcPts val="3264"/>
              </a:lnSpc>
            </a:pPr>
            <a:endParaRPr lang="en-US" sz="2332">
              <a:solidFill>
                <a:srgbClr val="FFFFFF"/>
              </a:solidFill>
              <a:latin typeface="Heeb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130" y="1328132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774746" y="677224"/>
          <a:ext cx="5388221" cy="8382138"/>
        </p:xfrm>
        <a:graphic>
          <a:graphicData uri="http://schemas.openxmlformats.org/drawingml/2006/table">
            <a:tbl>
              <a:tblPr/>
              <a:tblGrid>
                <a:gridCol w="538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Client Focus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Results-Oriented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Intellectual Excellence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Inclusivity and Diversity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Stewardship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023">
                <a:tc>
                  <a:txBody>
                    <a:bodyPr/>
                    <a:lstStyle/>
                    <a:p>
                      <a:pPr marL="539746" lvl="1" indent="-269873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Heebo"/>
                        </a:rPr>
                        <a:t>Personal Growth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248573" y="8526780"/>
            <a:ext cx="7315200" cy="1463040"/>
          </a:xfrm>
          <a:custGeom>
            <a:avLst/>
            <a:gdLst/>
            <a:ahLst/>
            <a:cxnLst/>
            <a:rect l="l" t="t" r="r" b="b"/>
            <a:pathLst>
              <a:path w="7315200" h="146304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813175" y="8153977"/>
            <a:ext cx="3330151" cy="1810770"/>
          </a:xfrm>
          <a:custGeom>
            <a:avLst/>
            <a:gdLst/>
            <a:ahLst/>
            <a:cxnLst/>
            <a:rect l="l" t="t" r="r" b="b"/>
            <a:pathLst>
              <a:path w="3330151" h="1810770">
                <a:moveTo>
                  <a:pt x="0" y="0"/>
                </a:moveTo>
                <a:lnTo>
                  <a:pt x="3330150" y="0"/>
                </a:lnTo>
                <a:lnTo>
                  <a:pt x="3330150" y="1810770"/>
                </a:lnTo>
                <a:lnTo>
                  <a:pt x="0" y="181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38300" y="1694119"/>
            <a:ext cx="6077873" cy="27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</a:rPr>
              <a:t>Core Values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228186" y="125351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60" y="0"/>
                </a:lnTo>
                <a:lnTo>
                  <a:pt x="3282360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90541" y="3997130"/>
            <a:ext cx="4774557" cy="4114800"/>
          </a:xfrm>
          <a:custGeom>
            <a:avLst/>
            <a:gdLst/>
            <a:ahLst/>
            <a:cxnLst/>
            <a:rect l="l" t="t" r="r" b="b"/>
            <a:pathLst>
              <a:path w="4774557" h="4114800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756722" y="3997130"/>
            <a:ext cx="4774557" cy="4114800"/>
          </a:xfrm>
          <a:custGeom>
            <a:avLst/>
            <a:gdLst/>
            <a:ahLst/>
            <a:cxnLst/>
            <a:rect l="l" t="t" r="r" b="b"/>
            <a:pathLst>
              <a:path w="4774557" h="4114800">
                <a:moveTo>
                  <a:pt x="0" y="0"/>
                </a:moveTo>
                <a:lnTo>
                  <a:pt x="4774556" y="0"/>
                </a:lnTo>
                <a:lnTo>
                  <a:pt x="47745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356322" y="3997130"/>
            <a:ext cx="4774557" cy="4114800"/>
          </a:xfrm>
          <a:custGeom>
            <a:avLst/>
            <a:gdLst/>
            <a:ahLst/>
            <a:cxnLst/>
            <a:rect l="l" t="t" r="r" b="b"/>
            <a:pathLst>
              <a:path w="4774557" h="4114800">
                <a:moveTo>
                  <a:pt x="0" y="0"/>
                </a:moveTo>
                <a:lnTo>
                  <a:pt x="4774557" y="0"/>
                </a:lnTo>
                <a:lnTo>
                  <a:pt x="4774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25591" y="4202581"/>
            <a:ext cx="536865" cy="536865"/>
          </a:xfrm>
          <a:custGeom>
            <a:avLst/>
            <a:gdLst/>
            <a:ahLst/>
            <a:cxnLst/>
            <a:rect l="l" t="t" r="r" b="b"/>
            <a:pathLst>
              <a:path w="536865" h="536865">
                <a:moveTo>
                  <a:pt x="0" y="0"/>
                </a:moveTo>
                <a:lnTo>
                  <a:pt x="536865" y="0"/>
                </a:lnTo>
                <a:lnTo>
                  <a:pt x="536865" y="536864"/>
                </a:lnTo>
                <a:lnTo>
                  <a:pt x="0" y="53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563691" y="5833442"/>
            <a:ext cx="423127" cy="423127"/>
          </a:xfrm>
          <a:custGeom>
            <a:avLst/>
            <a:gdLst/>
            <a:ahLst/>
            <a:cxnLst/>
            <a:rect l="l" t="t" r="r" b="b"/>
            <a:pathLst>
              <a:path w="423127" h="423127">
                <a:moveTo>
                  <a:pt x="0" y="0"/>
                </a:moveTo>
                <a:lnTo>
                  <a:pt x="423126" y="0"/>
                </a:lnTo>
                <a:lnTo>
                  <a:pt x="423126" y="423126"/>
                </a:lnTo>
                <a:lnTo>
                  <a:pt x="0" y="423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3691" y="7442974"/>
            <a:ext cx="402762" cy="335803"/>
          </a:xfrm>
          <a:custGeom>
            <a:avLst/>
            <a:gdLst/>
            <a:ahLst/>
            <a:cxnLst/>
            <a:rect l="l" t="t" r="r" b="b"/>
            <a:pathLst>
              <a:path w="402762" h="335803">
                <a:moveTo>
                  <a:pt x="0" y="0"/>
                </a:moveTo>
                <a:lnTo>
                  <a:pt x="402762" y="0"/>
                </a:lnTo>
                <a:lnTo>
                  <a:pt x="402762" y="335803"/>
                </a:lnTo>
                <a:lnTo>
                  <a:pt x="0" y="335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7002321" y="4259450"/>
            <a:ext cx="414135" cy="423127"/>
          </a:xfrm>
          <a:custGeom>
            <a:avLst/>
            <a:gdLst/>
            <a:ahLst/>
            <a:cxnLst/>
            <a:rect l="l" t="t" r="r" b="b"/>
            <a:pathLst>
              <a:path w="414135" h="423127">
                <a:moveTo>
                  <a:pt x="0" y="0"/>
                </a:moveTo>
                <a:lnTo>
                  <a:pt x="414135" y="0"/>
                </a:lnTo>
                <a:lnTo>
                  <a:pt x="414135" y="423126"/>
                </a:lnTo>
                <a:lnTo>
                  <a:pt x="0" y="4231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7021371" y="5828530"/>
            <a:ext cx="423127" cy="423127"/>
          </a:xfrm>
          <a:custGeom>
            <a:avLst/>
            <a:gdLst/>
            <a:ahLst/>
            <a:cxnLst/>
            <a:rect l="l" t="t" r="r" b="b"/>
            <a:pathLst>
              <a:path w="423127" h="423127">
                <a:moveTo>
                  <a:pt x="0" y="0"/>
                </a:moveTo>
                <a:lnTo>
                  <a:pt x="423127" y="0"/>
                </a:lnTo>
                <a:lnTo>
                  <a:pt x="423127" y="423127"/>
                </a:lnTo>
                <a:lnTo>
                  <a:pt x="0" y="42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625740" y="7442974"/>
            <a:ext cx="371176" cy="303901"/>
          </a:xfrm>
          <a:custGeom>
            <a:avLst/>
            <a:gdLst/>
            <a:ahLst/>
            <a:cxnLst/>
            <a:rect l="l" t="t" r="r" b="b"/>
            <a:pathLst>
              <a:path w="371176" h="303901">
                <a:moveTo>
                  <a:pt x="0" y="0"/>
                </a:moveTo>
                <a:lnTo>
                  <a:pt x="371176" y="0"/>
                </a:lnTo>
                <a:lnTo>
                  <a:pt x="371176" y="303900"/>
                </a:lnTo>
                <a:lnTo>
                  <a:pt x="0" y="303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2607521" y="5833442"/>
            <a:ext cx="419953" cy="423127"/>
          </a:xfrm>
          <a:custGeom>
            <a:avLst/>
            <a:gdLst/>
            <a:ahLst/>
            <a:cxnLst/>
            <a:rect l="l" t="t" r="r" b="b"/>
            <a:pathLst>
              <a:path w="419953" h="423127">
                <a:moveTo>
                  <a:pt x="0" y="0"/>
                </a:moveTo>
                <a:lnTo>
                  <a:pt x="419953" y="0"/>
                </a:lnTo>
                <a:lnTo>
                  <a:pt x="419953" y="423126"/>
                </a:lnTo>
                <a:lnTo>
                  <a:pt x="0" y="4231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2618037" y="4258267"/>
            <a:ext cx="398920" cy="423127"/>
          </a:xfrm>
          <a:custGeom>
            <a:avLst/>
            <a:gdLst/>
            <a:ahLst/>
            <a:cxnLst/>
            <a:rect l="l" t="t" r="r" b="b"/>
            <a:pathLst>
              <a:path w="398920" h="423127">
                <a:moveTo>
                  <a:pt x="0" y="0"/>
                </a:moveTo>
                <a:lnTo>
                  <a:pt x="398920" y="0"/>
                </a:lnTo>
                <a:lnTo>
                  <a:pt x="398920" y="423127"/>
                </a:lnTo>
                <a:lnTo>
                  <a:pt x="0" y="4231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7021371" y="7394657"/>
            <a:ext cx="470874" cy="406717"/>
          </a:xfrm>
          <a:custGeom>
            <a:avLst/>
            <a:gdLst/>
            <a:ahLst/>
            <a:cxnLst/>
            <a:rect l="l" t="t" r="r" b="b"/>
            <a:pathLst>
              <a:path w="470874" h="406717">
                <a:moveTo>
                  <a:pt x="0" y="0"/>
                </a:moveTo>
                <a:lnTo>
                  <a:pt x="470874" y="0"/>
                </a:lnTo>
                <a:lnTo>
                  <a:pt x="470874" y="406717"/>
                </a:lnTo>
                <a:lnTo>
                  <a:pt x="0" y="40671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1028700" y="407811"/>
            <a:ext cx="11733851" cy="411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</a:rPr>
              <a:t>Consulting Services We Offer</a:t>
            </a:r>
          </a:p>
          <a:p>
            <a:pPr>
              <a:lnSpc>
                <a:spcPts val="10800"/>
              </a:lnSpc>
            </a:pPr>
            <a:endParaRPr lang="en-US" sz="9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68055" y="4315715"/>
            <a:ext cx="2323207" cy="36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Strategy Consulting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9238" y="5015919"/>
            <a:ext cx="9525" cy="25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9525" y="8933294"/>
            <a:ext cx="18278475" cy="67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1972">
                <a:solidFill>
                  <a:srgbClr val="FFFFFF"/>
                </a:solidFill>
                <a:latin typeface="Heebo"/>
              </a:rPr>
              <a:t>These are just some of the consulting services McKinsey offers. Junior consultants at McKinsey often have the opportunity to work on a diverse range of projects across different industries and functions, gaining valuable experience and exposure to various aspects of business and management consulting.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98672" y="7244439"/>
            <a:ext cx="3027976" cy="73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Mergers and Acquisitions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 (M&amp;A)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88179" y="5662862"/>
            <a:ext cx="1845063" cy="73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Organizational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Transformation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11176" y="7395349"/>
            <a:ext cx="2662670" cy="36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Digital Transformation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11176" y="5866928"/>
            <a:ext cx="2636964" cy="36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Operations Consulting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15889" y="4302461"/>
            <a:ext cx="2416833" cy="36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Marketing and Sales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51473" y="7253964"/>
            <a:ext cx="2585550" cy="69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Heebo"/>
              </a:rPr>
              <a:t> Life Risk Management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Heebo"/>
              </a:rPr>
              <a:t>and Compliance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15889" y="5847878"/>
            <a:ext cx="2656717" cy="36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Heebo"/>
              </a:rPr>
              <a:t>Sustainability and ESG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90134" y="4118007"/>
            <a:ext cx="2626884" cy="753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Heebo"/>
              </a:rPr>
              <a:t>Social Sector Consulting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00612" y="410111"/>
            <a:ext cx="11331982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Montserrat"/>
              </a:rPr>
              <a:t>Benefits of a Career in Consulting with McKinsey</a:t>
            </a:r>
          </a:p>
          <a:p>
            <a:pPr>
              <a:lnSpc>
                <a:spcPts val="8639"/>
              </a:lnSpc>
            </a:pPr>
            <a:endParaRPr lang="en-US" sz="7199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634856" y="-10622328"/>
            <a:ext cx="14351003" cy="13633453"/>
          </a:xfrm>
          <a:custGeom>
            <a:avLst/>
            <a:gdLst/>
            <a:ahLst/>
            <a:cxnLst/>
            <a:rect l="l" t="t" r="r" b="b"/>
            <a:pathLst>
              <a:path w="14351003" h="13633453">
                <a:moveTo>
                  <a:pt x="0" y="0"/>
                </a:moveTo>
                <a:lnTo>
                  <a:pt x="14351003" y="0"/>
                </a:lnTo>
                <a:lnTo>
                  <a:pt x="14351003" y="13633453"/>
                </a:lnTo>
                <a:lnTo>
                  <a:pt x="0" y="13633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490537" y="3229498"/>
          <a:ext cx="11768763" cy="6620132"/>
        </p:xfrm>
        <a:graphic>
          <a:graphicData uri="http://schemas.openxmlformats.org/drawingml/2006/table">
            <a:tbl>
              <a:tblPr/>
              <a:tblGrid>
                <a:gridCol w="3859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9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50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Learning and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Exposure to Diverse Industries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Problem-Solving Mastery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50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Global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Client Interaction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Leadership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50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Merit-Based Advancement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Compensation and Benefits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Alumni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03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Work-Life Balance Initiatives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C5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Entrepreneurial Opportunities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52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699" u="none" strike="noStrike">
                          <a:solidFill>
                            <a:srgbClr val="000000"/>
                          </a:solidFill>
                          <a:latin typeface="Heebo Bold"/>
                        </a:rPr>
                        <a:t>Career Flexibility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74212" y="3472806"/>
          <a:ext cx="15704464" cy="3648682"/>
        </p:xfrm>
        <a:graphic>
          <a:graphicData uri="http://schemas.openxmlformats.org/drawingml/2006/table">
            <a:tbl>
              <a:tblPr/>
              <a:tblGrid>
                <a:gridCol w="431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6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7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7718">
                <a:tc>
                  <a:txBody>
                    <a:bodyPr/>
                    <a:lstStyle/>
                    <a:p>
                      <a:pPr algn="just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INCLUSIVE</a:t>
                      </a:r>
                      <a:endParaRPr lang="en-US" sz="1100"/>
                    </a:p>
                    <a:p>
                      <a:pPr algn="just">
                        <a:lnSpc>
                          <a:spcPts val="36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EXCELLENCE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MENTORSHIP </a:t>
                      </a:r>
                      <a:endParaRPr lang="en-US" sz="1100"/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MASTERY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EXCEPTIONAL</a:t>
                      </a:r>
                      <a:endParaRPr lang="en-US" sz="1100"/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Heebo"/>
                        </a:rPr>
                        <a:t>SUPPORT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96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ebo"/>
                        </a:rPr>
                        <a:t>Our culture weaves a tapestry of diverse perspectives, and our commitment to inclusivity is the driving force behind extraordinary results at McKinsey.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ebo"/>
                        </a:rPr>
                        <a:t>Our mentorship programs are career accelerators, where dedicated mentors champion your growth at McKinsey.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ebo"/>
                        </a:rPr>
                        <a:t>At McKinsey, we're not just colleagues; we're a nurturing family that values your holistic development through well-being programs.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665434" y="538062"/>
            <a:ext cx="14835430" cy="224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FFFFFF"/>
                </a:solidFill>
                <a:latin typeface="Montserrat"/>
              </a:rPr>
              <a:t>Unparalleled Culture: Why McKinsey Excels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06474" y="8225860"/>
            <a:ext cx="12994390" cy="122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10B5BF"/>
                </a:solidFill>
                <a:latin typeface="Heebo"/>
              </a:rPr>
              <a:t>Leading in the competitive corporate world with inclusivity, mentorship, unparalleled support, and attractive salary advantages. Join us for unmatched commitment to your success.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734" y="2968074"/>
            <a:ext cx="11470087" cy="7118163"/>
            <a:chOff x="0" y="0"/>
            <a:chExt cx="15293449" cy="9490884"/>
          </a:xfrm>
        </p:grpSpPr>
      </p:grpSp>
      <p:sp>
        <p:nvSpPr>
          <p:cNvPr id="3" name="Freeform 3"/>
          <p:cNvSpPr/>
          <p:nvPr/>
        </p:nvSpPr>
        <p:spPr>
          <a:xfrm>
            <a:off x="13209091" y="2631423"/>
            <a:ext cx="4135477" cy="4114800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0" y="0"/>
                </a:moveTo>
                <a:lnTo>
                  <a:pt x="4135477" y="0"/>
                </a:lnTo>
                <a:lnTo>
                  <a:pt x="4135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-550414" y="20588"/>
            <a:ext cx="14170447" cy="27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</a:rPr>
              <a:t>Building Your Path to McKinsey Excellence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90280" y="7556005"/>
            <a:ext cx="5745760" cy="224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2752" spc="68">
                <a:solidFill>
                  <a:srgbClr val="10B5BF"/>
                </a:solidFill>
                <a:latin typeface="Heebo"/>
              </a:rPr>
              <a:t>Remember, the path to McKinsey is demanding but rewarding. Start building these skills and experiences now to set yourself on the right track for a successful future with us.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8FDCAE16-BBB5-EB8A-CEA4-F2FC34005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9" y="3009900"/>
            <a:ext cx="11315700" cy="6972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992162" y="895841"/>
            <a:ext cx="10305275" cy="27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</a:rPr>
              <a:t>Q&amp;A Session</a:t>
            </a:r>
          </a:p>
          <a:p>
            <a:pPr>
              <a:lnSpc>
                <a:spcPts val="10800"/>
              </a:lnSpc>
            </a:pPr>
            <a:endParaRPr lang="en-US" sz="90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3810156"/>
            <a:ext cx="7814558" cy="272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6"/>
              </a:lnSpc>
            </a:pPr>
            <a:r>
              <a:rPr lang="en-US" sz="4052" spc="101">
                <a:solidFill>
                  <a:srgbClr val="10B5BF"/>
                </a:solidFill>
                <a:latin typeface="Heebo"/>
              </a:rPr>
              <a:t>Engage, Ask, Learn</a:t>
            </a:r>
          </a:p>
          <a:p>
            <a:pPr algn="ctr">
              <a:lnSpc>
                <a:spcPts val="4336"/>
              </a:lnSpc>
            </a:pPr>
            <a:endParaRPr lang="en-US" sz="4052" spc="101">
              <a:solidFill>
                <a:srgbClr val="10B5BF"/>
              </a:solidFill>
              <a:latin typeface="Heebo"/>
            </a:endParaRPr>
          </a:p>
          <a:p>
            <a:pPr algn="ctr">
              <a:lnSpc>
                <a:spcPts val="4336"/>
              </a:lnSpc>
            </a:pPr>
            <a:r>
              <a:rPr lang="en-US" sz="4052" spc="101">
                <a:solidFill>
                  <a:srgbClr val="10B5BF"/>
                </a:solidFill>
                <a:latin typeface="Heebo"/>
              </a:rPr>
              <a:t>Your questions are not just welcome; they are essential for our journey together.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674</Words>
  <Application>Microsoft Office PowerPoint</Application>
  <PresentationFormat>Custom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Heebo</vt:lpstr>
      <vt:lpstr>Arial</vt:lpstr>
      <vt:lpstr>Calibri</vt:lpstr>
      <vt:lpstr>Heebo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Liceria &amp; Co.</dc:title>
  <cp:lastModifiedBy>Devansh Verma</cp:lastModifiedBy>
  <cp:revision>2</cp:revision>
  <dcterms:created xsi:type="dcterms:W3CDTF">2006-08-16T00:00:00Z</dcterms:created>
  <dcterms:modified xsi:type="dcterms:W3CDTF">2023-09-22T16:27:07Z</dcterms:modified>
  <dc:identifier>DAFvGJBgCNY</dc:identifier>
</cp:coreProperties>
</file>